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7" r:id="rId5"/>
    <p:sldId id="284" r:id="rId6"/>
    <p:sldId id="278" r:id="rId7"/>
    <p:sldId id="280" r:id="rId8"/>
    <p:sldId id="281" r:id="rId9"/>
    <p:sldId id="259" r:id="rId10"/>
    <p:sldId id="262" r:id="rId11"/>
    <p:sldId id="282" r:id="rId12"/>
    <p:sldId id="28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7F"/>
    <a:srgbClr val="009193"/>
    <a:srgbClr val="1C86EE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74673"/>
  </p:normalViewPr>
  <p:slideViewPr>
    <p:cSldViewPr snapToGrid="0" showGuides="1">
      <p:cViewPr>
        <p:scale>
          <a:sx n="155" d="100"/>
          <a:sy n="155" d="100"/>
        </p:scale>
        <p:origin x="87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39A7D-C586-47A9-821C-234D9E6E2435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7DA38-2F08-41F8-94A6-8F7967B68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DA38-2F08-41F8-94A6-8F7967B68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DA38-2F08-41F8-94A6-8F7967B68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DA38-2F08-41F8-94A6-8F7967B685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2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don’t use jargon. Many people don’t know what reach means. </a:t>
            </a:r>
          </a:p>
          <a:p>
            <a:r>
              <a:rPr lang="en-US" dirty="0"/>
              <a:t>To determine the proportion of eligible adolescents treated for drug susceptible pulmonary TB enrolled on 99DOTS</a:t>
            </a:r>
          </a:p>
          <a:p>
            <a:r>
              <a:rPr lang="en-US" dirty="0"/>
              <a:t>To determine factors associated with enrollment of adolescents on 99DOTS</a:t>
            </a:r>
          </a:p>
          <a:p>
            <a:r>
              <a:rPr lang="en-US" dirty="0"/>
              <a:t>I would add a third objective: To describe adherence and treatment outcomes among adolescents enrolled on 99DOTS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7DA38-2F08-41F8-94A6-8F7967B68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5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1901" y="568036"/>
            <a:ext cx="10161876" cy="2759364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Gender Classification</a:t>
            </a:r>
            <a:br>
              <a:rPr lang="en-US" b="1" dirty="0"/>
            </a:br>
            <a:r>
              <a:rPr lang="en-US" b="1" dirty="0"/>
              <a:t>of Image Data</a:t>
            </a:r>
            <a:br>
              <a:rPr lang="en-US" b="1" dirty="0"/>
            </a:br>
            <a:r>
              <a:rPr lang="en-US" sz="3600" b="1" dirty="0"/>
              <a:t>Exploring Bias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4701" y="4458725"/>
            <a:ext cx="9501476" cy="2011349"/>
          </a:xfrm>
        </p:spPr>
        <p:txBody>
          <a:bodyPr/>
          <a:lstStyle/>
          <a:p>
            <a:pPr algn="just"/>
            <a:r>
              <a:rPr lang="en-US" dirty="0"/>
              <a:t>Team 8: </a:t>
            </a:r>
            <a:r>
              <a:rPr lang="en-US" dirty="0" err="1"/>
              <a:t>Nansu</a:t>
            </a:r>
            <a:r>
              <a:rPr lang="en-US" dirty="0"/>
              <a:t> Wang |</a:t>
            </a:r>
            <a:r>
              <a:rPr lang="en-US" dirty="0" err="1"/>
              <a:t>Haoliang</a:t>
            </a:r>
            <a:r>
              <a:rPr lang="en-US" dirty="0"/>
              <a:t> Jiang | Emma</a:t>
            </a:r>
            <a:r>
              <a:rPr lang="en-US" b="1" dirty="0"/>
              <a:t> </a:t>
            </a:r>
            <a:r>
              <a:rPr lang="en-US" dirty="0"/>
              <a:t>Mavis | Godwin Anguzu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266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27722"/>
            <a:ext cx="8911687" cy="6299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Methods and Experiments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549" y="953589"/>
            <a:ext cx="9888582" cy="54602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C50EC6-5752-A246-AA23-4F477ACBF944}"/>
              </a:ext>
            </a:extLst>
          </p:cNvPr>
          <p:cNvGrpSpPr/>
          <p:nvPr/>
        </p:nvGrpSpPr>
        <p:grpSpPr>
          <a:xfrm>
            <a:off x="657132" y="3447023"/>
            <a:ext cx="4750288" cy="2269994"/>
            <a:chOff x="0" y="0"/>
            <a:chExt cx="4507983" cy="1828800"/>
          </a:xfrm>
        </p:grpSpPr>
        <p:sp>
          <p:nvSpPr>
            <p:cNvPr id="6" name="Text Box 48">
              <a:extLst>
                <a:ext uri="{FF2B5EF4-FFF2-40B4-BE49-F238E27FC236}">
                  <a16:creationId xmlns:a16="http://schemas.microsoft.com/office/drawing/2014/main" id="{E35BB848-6C75-6F41-B350-580938B710BE}"/>
                </a:ext>
              </a:extLst>
            </p:cNvPr>
            <p:cNvSpPr txBox="1"/>
            <p:nvPr/>
          </p:nvSpPr>
          <p:spPr>
            <a:xfrm>
              <a:off x="0" y="53163"/>
              <a:ext cx="1371600" cy="1137285"/>
            </a:xfrm>
            <a:prstGeom prst="rect">
              <a:avLst/>
            </a:prstGeom>
            <a:solidFill>
              <a:srgbClr val="228B22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Train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Box 54">
              <a:extLst>
                <a:ext uri="{FF2B5EF4-FFF2-40B4-BE49-F238E27FC236}">
                  <a16:creationId xmlns:a16="http://schemas.microsoft.com/office/drawing/2014/main" id="{937ABDDD-8ED5-6B42-845C-1B0D469A52C7}"/>
                </a:ext>
              </a:extLst>
            </p:cNvPr>
            <p:cNvSpPr txBox="1"/>
            <p:nvPr/>
          </p:nvSpPr>
          <p:spPr>
            <a:xfrm>
              <a:off x="2200940" y="21265"/>
              <a:ext cx="712381" cy="1148080"/>
            </a:xfrm>
            <a:prstGeom prst="rect">
              <a:avLst/>
            </a:prstGeom>
            <a:solidFill>
              <a:srgbClr val="228B22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Validate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55">
              <a:extLst>
                <a:ext uri="{FF2B5EF4-FFF2-40B4-BE49-F238E27FC236}">
                  <a16:creationId xmlns:a16="http://schemas.microsoft.com/office/drawing/2014/main" id="{D6CD8569-3177-0E48-851C-BF647561B0DD}"/>
                </a:ext>
              </a:extLst>
            </p:cNvPr>
            <p:cNvSpPr txBox="1"/>
            <p:nvPr/>
          </p:nvSpPr>
          <p:spPr>
            <a:xfrm>
              <a:off x="10633" y="1360967"/>
              <a:ext cx="1371600" cy="457200"/>
            </a:xfrm>
            <a:prstGeom prst="rect">
              <a:avLst/>
            </a:prstGeom>
            <a:solidFill>
              <a:srgbClr val="1C86EE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Leave out one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56">
              <a:extLst>
                <a:ext uri="{FF2B5EF4-FFF2-40B4-BE49-F238E27FC236}">
                  <a16:creationId xmlns:a16="http://schemas.microsoft.com/office/drawing/2014/main" id="{C651B035-3687-6344-9F93-7E49B5D82EE3}"/>
                </a:ext>
              </a:extLst>
            </p:cNvPr>
            <p:cNvSpPr txBox="1"/>
            <p:nvPr/>
          </p:nvSpPr>
          <p:spPr>
            <a:xfrm>
              <a:off x="2222205" y="1360967"/>
              <a:ext cx="701675" cy="467360"/>
            </a:xfrm>
            <a:prstGeom prst="rect">
              <a:avLst/>
            </a:prstGeom>
            <a:solidFill>
              <a:srgbClr val="1C86EE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Leave out one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57">
              <a:extLst>
                <a:ext uri="{FF2B5EF4-FFF2-40B4-BE49-F238E27FC236}">
                  <a16:creationId xmlns:a16="http://schemas.microsoft.com/office/drawing/2014/main" id="{9495BA5A-BF7A-E949-ABB7-01F906E51806}"/>
                </a:ext>
              </a:extLst>
            </p:cNvPr>
            <p:cNvSpPr txBox="1"/>
            <p:nvPr/>
          </p:nvSpPr>
          <p:spPr>
            <a:xfrm>
              <a:off x="3774558" y="0"/>
              <a:ext cx="733425" cy="1828800"/>
            </a:xfrm>
            <a:prstGeom prst="rect">
              <a:avLst/>
            </a:prstGeom>
            <a:solidFill>
              <a:srgbClr val="007D7F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All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72CEBDE-6F1D-DD4D-ADEA-0734993CBEFA}"/>
                </a:ext>
              </a:extLst>
            </p:cNvPr>
            <p:cNvSpPr/>
            <p:nvPr/>
          </p:nvSpPr>
          <p:spPr>
            <a:xfrm>
              <a:off x="1562986" y="842039"/>
              <a:ext cx="446568" cy="17868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83DEAEA6-CD5F-3E4A-A1D4-96ED9AF5D122}"/>
                </a:ext>
              </a:extLst>
            </p:cNvPr>
            <p:cNvSpPr/>
            <p:nvPr/>
          </p:nvSpPr>
          <p:spPr>
            <a:xfrm>
              <a:off x="3104707" y="799509"/>
              <a:ext cx="446568" cy="17868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A5BFDA-D559-804E-B150-FAA90D291282}"/>
              </a:ext>
            </a:extLst>
          </p:cNvPr>
          <p:cNvGrpSpPr/>
          <p:nvPr/>
        </p:nvGrpSpPr>
        <p:grpSpPr>
          <a:xfrm>
            <a:off x="6699540" y="2823803"/>
            <a:ext cx="4763661" cy="3786003"/>
            <a:chOff x="0" y="0"/>
            <a:chExt cx="4539851" cy="40510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E17A62-EE21-8947-B5AE-398F4CA7B9AE}"/>
                </a:ext>
              </a:extLst>
            </p:cNvPr>
            <p:cNvGrpSpPr/>
            <p:nvPr/>
          </p:nvGrpSpPr>
          <p:grpSpPr>
            <a:xfrm>
              <a:off x="0" y="10633"/>
              <a:ext cx="1392555" cy="1593850"/>
              <a:chOff x="0" y="0"/>
              <a:chExt cx="1020726" cy="903236"/>
            </a:xfrm>
          </p:grpSpPr>
          <p:sp>
            <p:nvSpPr>
              <p:cNvPr id="30" name="Text Box 5">
                <a:extLst>
                  <a:ext uri="{FF2B5EF4-FFF2-40B4-BE49-F238E27FC236}">
                    <a16:creationId xmlns:a16="http://schemas.microsoft.com/office/drawing/2014/main" id="{CD8E23B7-566A-BC49-BCF6-AD46A89E481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20726" cy="606056"/>
              </a:xfrm>
              <a:prstGeom prst="rect">
                <a:avLst/>
              </a:prstGeom>
              <a:solidFill>
                <a:srgbClr val="228B22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Train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80% Male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 Box 6">
                <a:extLst>
                  <a:ext uri="{FF2B5EF4-FFF2-40B4-BE49-F238E27FC236}">
                    <a16:creationId xmlns:a16="http://schemas.microsoft.com/office/drawing/2014/main" id="{B1C91747-43ED-7143-8B5F-E3345838BD0D}"/>
                  </a:ext>
                </a:extLst>
              </p:cNvPr>
              <p:cNvSpPr txBox="1"/>
              <p:nvPr/>
            </p:nvSpPr>
            <p:spPr>
              <a:xfrm>
                <a:off x="0" y="606056"/>
                <a:ext cx="1020445" cy="297180"/>
              </a:xfrm>
              <a:prstGeom prst="rect">
                <a:avLst/>
              </a:prstGeom>
              <a:solidFill>
                <a:srgbClr val="1C86EE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Female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3F88ACB7-703D-284F-94A5-E7DF7CBBEFEB}"/>
                </a:ext>
              </a:extLst>
            </p:cNvPr>
            <p:cNvSpPr txBox="1"/>
            <p:nvPr/>
          </p:nvSpPr>
          <p:spPr>
            <a:xfrm>
              <a:off x="3859618" y="0"/>
              <a:ext cx="648586" cy="1626782"/>
            </a:xfrm>
            <a:prstGeom prst="rect">
              <a:avLst/>
            </a:prstGeom>
            <a:solidFill>
              <a:srgbClr val="007D7F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4BEEBE-7FDF-E14A-A8ED-834306C67871}"/>
                </a:ext>
              </a:extLst>
            </p:cNvPr>
            <p:cNvGrpSpPr/>
            <p:nvPr/>
          </p:nvGrpSpPr>
          <p:grpSpPr>
            <a:xfrm>
              <a:off x="2211572" y="10633"/>
              <a:ext cx="701675" cy="1616075"/>
              <a:chOff x="0" y="0"/>
              <a:chExt cx="1020726" cy="903236"/>
            </a:xfrm>
          </p:grpSpPr>
          <p:sp>
            <p:nvSpPr>
              <p:cNvPr id="28" name="Text Box 64">
                <a:extLst>
                  <a:ext uri="{FF2B5EF4-FFF2-40B4-BE49-F238E27FC236}">
                    <a16:creationId xmlns:a16="http://schemas.microsoft.com/office/drawing/2014/main" id="{064A8FCD-EDE1-524E-80E8-E9E2078111F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20726" cy="606056"/>
              </a:xfrm>
              <a:prstGeom prst="rect">
                <a:avLst/>
              </a:prstGeom>
              <a:solidFill>
                <a:srgbClr val="228B22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Validate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80% Male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65">
                <a:extLst>
                  <a:ext uri="{FF2B5EF4-FFF2-40B4-BE49-F238E27FC236}">
                    <a16:creationId xmlns:a16="http://schemas.microsoft.com/office/drawing/2014/main" id="{5F9D39BA-7357-D141-8C2A-242872979525}"/>
                  </a:ext>
                </a:extLst>
              </p:cNvPr>
              <p:cNvSpPr txBox="1"/>
              <p:nvPr/>
            </p:nvSpPr>
            <p:spPr>
              <a:xfrm>
                <a:off x="0" y="606056"/>
                <a:ext cx="1020445" cy="297180"/>
              </a:xfrm>
              <a:prstGeom prst="rect">
                <a:avLst/>
              </a:prstGeom>
              <a:solidFill>
                <a:srgbClr val="1C86EE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Female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38894AE-02E8-5344-8734-5686409A48A6}"/>
                </a:ext>
              </a:extLst>
            </p:cNvPr>
            <p:cNvSpPr/>
            <p:nvPr/>
          </p:nvSpPr>
          <p:spPr>
            <a:xfrm>
              <a:off x="1562986" y="767612"/>
              <a:ext cx="446405" cy="18017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F061F88-71D3-9945-803C-1458678D4A95}"/>
                </a:ext>
              </a:extLst>
            </p:cNvPr>
            <p:cNvSpPr/>
            <p:nvPr/>
          </p:nvSpPr>
          <p:spPr>
            <a:xfrm>
              <a:off x="3168502" y="746347"/>
              <a:ext cx="446405" cy="18017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937DE8-3088-5748-A459-0B9F90971976}"/>
                </a:ext>
              </a:extLst>
            </p:cNvPr>
            <p:cNvGrpSpPr/>
            <p:nvPr/>
          </p:nvGrpSpPr>
          <p:grpSpPr>
            <a:xfrm>
              <a:off x="53162" y="2413591"/>
              <a:ext cx="1391920" cy="1593850"/>
              <a:chOff x="0" y="0"/>
              <a:chExt cx="1020726" cy="903236"/>
            </a:xfrm>
          </p:grpSpPr>
          <p:sp>
            <p:nvSpPr>
              <p:cNvPr id="26" name="Text Box 69">
                <a:extLst>
                  <a:ext uri="{FF2B5EF4-FFF2-40B4-BE49-F238E27FC236}">
                    <a16:creationId xmlns:a16="http://schemas.microsoft.com/office/drawing/2014/main" id="{5C11F9B2-1646-BE42-920C-D69CA95A70F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20726" cy="606056"/>
              </a:xfrm>
              <a:prstGeom prst="rect">
                <a:avLst/>
              </a:prstGeom>
              <a:solidFill>
                <a:srgbClr val="228B22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Train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80% Female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 Box 70">
                <a:extLst>
                  <a:ext uri="{FF2B5EF4-FFF2-40B4-BE49-F238E27FC236}">
                    <a16:creationId xmlns:a16="http://schemas.microsoft.com/office/drawing/2014/main" id="{B370984B-75F0-694A-8DD2-9816793AADD4}"/>
                  </a:ext>
                </a:extLst>
              </p:cNvPr>
              <p:cNvSpPr txBox="1"/>
              <p:nvPr/>
            </p:nvSpPr>
            <p:spPr>
              <a:xfrm>
                <a:off x="0" y="606056"/>
                <a:ext cx="1020445" cy="297180"/>
              </a:xfrm>
              <a:prstGeom prst="rect">
                <a:avLst/>
              </a:prstGeom>
              <a:solidFill>
                <a:srgbClr val="1C86EE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Male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Text Box 71">
              <a:extLst>
                <a:ext uri="{FF2B5EF4-FFF2-40B4-BE49-F238E27FC236}">
                  <a16:creationId xmlns:a16="http://schemas.microsoft.com/office/drawing/2014/main" id="{8F03F125-59AB-5B4F-B979-BCC29752FE44}"/>
                </a:ext>
              </a:extLst>
            </p:cNvPr>
            <p:cNvSpPr txBox="1"/>
            <p:nvPr/>
          </p:nvSpPr>
          <p:spPr>
            <a:xfrm>
              <a:off x="3891516" y="2360428"/>
              <a:ext cx="648335" cy="1690577"/>
            </a:xfrm>
            <a:prstGeom prst="rect">
              <a:avLst/>
            </a:prstGeom>
            <a:solidFill>
              <a:srgbClr val="007D7F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F4652E-6247-3F42-86C2-8342584FC336}"/>
                </a:ext>
              </a:extLst>
            </p:cNvPr>
            <p:cNvGrpSpPr/>
            <p:nvPr/>
          </p:nvGrpSpPr>
          <p:grpSpPr>
            <a:xfrm>
              <a:off x="2232837" y="2424223"/>
              <a:ext cx="707286" cy="1615488"/>
              <a:chOff x="0" y="0"/>
              <a:chExt cx="1028889" cy="902908"/>
            </a:xfrm>
          </p:grpSpPr>
          <p:sp>
            <p:nvSpPr>
              <p:cNvPr id="24" name="Text Box 73">
                <a:extLst>
                  <a:ext uri="{FF2B5EF4-FFF2-40B4-BE49-F238E27FC236}">
                    <a16:creationId xmlns:a16="http://schemas.microsoft.com/office/drawing/2014/main" id="{C6908B11-80B5-AF4C-A7EB-6F9A3E6EA42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20726" cy="606056"/>
              </a:xfrm>
              <a:prstGeom prst="rect">
                <a:avLst/>
              </a:prstGeom>
              <a:solidFill>
                <a:srgbClr val="228B22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Validate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80% Female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60AC3758-F06B-0A47-ADF6-FF6C3755AAF7}"/>
                  </a:ext>
                </a:extLst>
              </p:cNvPr>
              <p:cNvSpPr txBox="1"/>
              <p:nvPr/>
            </p:nvSpPr>
            <p:spPr>
              <a:xfrm>
                <a:off x="1565" y="605728"/>
                <a:ext cx="1027324" cy="297180"/>
              </a:xfrm>
              <a:prstGeom prst="rect">
                <a:avLst/>
              </a:prstGeom>
              <a:solidFill>
                <a:srgbClr val="1C86EE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20% Male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6F3C8423-FAD4-914D-99FB-B4F84EDC32E5}"/>
                </a:ext>
              </a:extLst>
            </p:cNvPr>
            <p:cNvSpPr/>
            <p:nvPr/>
          </p:nvSpPr>
          <p:spPr>
            <a:xfrm>
              <a:off x="1616149" y="3000449"/>
              <a:ext cx="446405" cy="179705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358373E-17D4-834C-99D3-F9B3DD97D8C9}"/>
                </a:ext>
              </a:extLst>
            </p:cNvPr>
            <p:cNvSpPr/>
            <p:nvPr/>
          </p:nvSpPr>
          <p:spPr>
            <a:xfrm>
              <a:off x="3221665" y="2989817"/>
              <a:ext cx="446405" cy="18017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3D616E9-2EFD-B64B-87FA-F1FEFBBFD51E}"/>
              </a:ext>
            </a:extLst>
          </p:cNvPr>
          <p:cNvSpPr txBox="1"/>
          <p:nvPr/>
        </p:nvSpPr>
        <p:spPr>
          <a:xfrm>
            <a:off x="772167" y="1796704"/>
            <a:ext cx="3156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race subgroups, a held-out method: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E6E22-1E7C-514F-BFC0-FF2FF32C9C4D}"/>
              </a:ext>
            </a:extLst>
          </p:cNvPr>
          <p:cNvSpPr txBox="1"/>
          <p:nvPr/>
        </p:nvSpPr>
        <p:spPr>
          <a:xfrm>
            <a:off x="6732522" y="1796704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gender, create skew:</a:t>
            </a:r>
          </a:p>
          <a:p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594224-CB9C-954C-8807-B23C6E5B3090}"/>
              </a:ext>
            </a:extLst>
          </p:cNvPr>
          <p:cNvCxnSpPr>
            <a:cxnSpLocks/>
          </p:cNvCxnSpPr>
          <p:nvPr/>
        </p:nvCxnSpPr>
        <p:spPr>
          <a:xfrm>
            <a:off x="5896303" y="2218241"/>
            <a:ext cx="0" cy="43400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8E6F7B-6E97-4A4A-80DF-A942576F83B9}"/>
              </a:ext>
            </a:extLst>
          </p:cNvPr>
          <p:cNvSpPr txBox="1"/>
          <p:nvPr/>
        </p:nvSpPr>
        <p:spPr>
          <a:xfrm>
            <a:off x="1907871" y="898744"/>
            <a:ext cx="797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addition to modeling whole data, we run the following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39746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FF5AFF-E6FB-A045-976C-5740618E5B1B}"/>
              </a:ext>
            </a:extLst>
          </p:cNvPr>
          <p:cNvSpPr txBox="1"/>
          <p:nvPr/>
        </p:nvSpPr>
        <p:spPr>
          <a:xfrm>
            <a:off x="1181013" y="1862320"/>
            <a:ext cx="6304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of Held-out Racial Subgroup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62CBE-2352-7A4C-83EF-C9FD6ABA52A7}"/>
              </a:ext>
            </a:extLst>
          </p:cNvPr>
          <p:cNvGrpSpPr/>
          <p:nvPr/>
        </p:nvGrpSpPr>
        <p:grpSpPr>
          <a:xfrm>
            <a:off x="1940448" y="3037615"/>
            <a:ext cx="8739472" cy="2768922"/>
            <a:chOff x="1726264" y="2469204"/>
            <a:chExt cx="8739472" cy="276892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1A9183-0E46-BD43-9CF2-C91717670818}"/>
                </a:ext>
              </a:extLst>
            </p:cNvPr>
            <p:cNvGrpSpPr/>
            <p:nvPr/>
          </p:nvGrpSpPr>
          <p:grpSpPr>
            <a:xfrm>
              <a:off x="3172614" y="3429000"/>
              <a:ext cx="7293122" cy="1809126"/>
              <a:chOff x="2590827" y="2699651"/>
              <a:chExt cx="7293122" cy="180912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688CB652-39EA-5546-9F62-3ABB7D133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27" y="3054627"/>
                <a:ext cx="7293122" cy="145415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0F6442-8115-5946-8582-4A26A04CB9A4}"/>
                  </a:ext>
                </a:extLst>
              </p:cNvPr>
              <p:cNvSpPr txBox="1"/>
              <p:nvPr/>
            </p:nvSpPr>
            <p:spPr>
              <a:xfrm>
                <a:off x="4108220" y="2738913"/>
                <a:ext cx="6799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White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59D095-5493-A440-B9E8-36C79FFE7F3E}"/>
                  </a:ext>
                </a:extLst>
              </p:cNvPr>
              <p:cNvSpPr txBox="1"/>
              <p:nvPr/>
            </p:nvSpPr>
            <p:spPr>
              <a:xfrm>
                <a:off x="5586248" y="2708136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Black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7D1063-7D7C-2B40-B26A-765D154B1DB8}"/>
                  </a:ext>
                </a:extLst>
              </p:cNvPr>
              <p:cNvSpPr txBox="1"/>
              <p:nvPr/>
            </p:nvSpPr>
            <p:spPr>
              <a:xfrm>
                <a:off x="7047103" y="2708136"/>
                <a:ext cx="654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Asian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889FD-1A7C-6944-BD21-110187EA1601}"/>
                  </a:ext>
                </a:extLst>
              </p:cNvPr>
              <p:cNvSpPr txBox="1"/>
              <p:nvPr/>
            </p:nvSpPr>
            <p:spPr>
              <a:xfrm>
                <a:off x="8426072" y="2699651"/>
                <a:ext cx="7505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Others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11B7F7-A786-904F-BF92-C72FFD8B129B}"/>
                  </a:ext>
                </a:extLst>
              </p:cNvPr>
              <p:cNvSpPr txBox="1"/>
              <p:nvPr/>
            </p:nvSpPr>
            <p:spPr>
              <a:xfrm>
                <a:off x="2929031" y="3121223"/>
                <a:ext cx="822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White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1E160F-1C00-6746-ABE8-CCF6ECA39BF9}"/>
                  </a:ext>
                </a:extLst>
              </p:cNvPr>
              <p:cNvSpPr txBox="1"/>
              <p:nvPr/>
            </p:nvSpPr>
            <p:spPr>
              <a:xfrm>
                <a:off x="2929031" y="3464270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Black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79274-7B74-B343-A283-4659B36BF808}"/>
                  </a:ext>
                </a:extLst>
              </p:cNvPr>
              <p:cNvSpPr txBox="1"/>
              <p:nvPr/>
            </p:nvSpPr>
            <p:spPr>
              <a:xfrm>
                <a:off x="2929031" y="3821200"/>
                <a:ext cx="6543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Asian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1DFAB0-FB7B-F248-8CAF-C11B8227FF6B}"/>
                  </a:ext>
                </a:extLst>
              </p:cNvPr>
              <p:cNvSpPr txBox="1"/>
              <p:nvPr/>
            </p:nvSpPr>
            <p:spPr>
              <a:xfrm>
                <a:off x="2924767" y="4178130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Other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22E890-BAA2-3A4A-BA54-A3D825CEC7A9}"/>
                </a:ext>
              </a:extLst>
            </p:cNvPr>
            <p:cNvSpPr txBox="1"/>
            <p:nvPr/>
          </p:nvSpPr>
          <p:spPr>
            <a:xfrm>
              <a:off x="5594720" y="2469204"/>
              <a:ext cx="3058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Subgroup Evaluated 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E467ED-12CE-1A4E-9C07-B3FDCA15DA2F}"/>
                </a:ext>
              </a:extLst>
            </p:cNvPr>
            <p:cNvSpPr txBox="1"/>
            <p:nvPr/>
          </p:nvSpPr>
          <p:spPr>
            <a:xfrm>
              <a:off x="1726264" y="4187886"/>
              <a:ext cx="151602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Subgroup Held Out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92E94E-3020-0D43-97ED-63DB9ABE0446}"/>
                </a:ext>
              </a:extLst>
            </p:cNvPr>
            <p:cNvSpPr txBox="1"/>
            <p:nvPr/>
          </p:nvSpPr>
          <p:spPr>
            <a:xfrm>
              <a:off x="6565557" y="2885736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AUC/AP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78C486B-8032-4F4E-8479-1D3813863199}"/>
              </a:ext>
            </a:extLst>
          </p:cNvPr>
          <p:cNvSpPr txBox="1">
            <a:spLocks/>
          </p:cNvSpPr>
          <p:nvPr/>
        </p:nvSpPr>
        <p:spPr>
          <a:xfrm>
            <a:off x="2402148" y="321519"/>
            <a:ext cx="3572005" cy="73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Results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DE3FCD-3A98-AE41-B40C-209E311BA131}"/>
              </a:ext>
            </a:extLst>
          </p:cNvPr>
          <p:cNvSpPr txBox="1"/>
          <p:nvPr/>
        </p:nvSpPr>
        <p:spPr>
          <a:xfrm>
            <a:off x="1667525" y="1250541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Experimentation modeling: ResNet101V2</a:t>
            </a:r>
          </a:p>
        </p:txBody>
      </p:sp>
    </p:spTree>
    <p:extLst>
      <p:ext uri="{BB962C8B-B14F-4D97-AF65-F5344CB8AC3E}">
        <p14:creationId xmlns:p14="http://schemas.microsoft.com/office/powerpoint/2010/main" val="54459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78D709-86E9-284D-AC85-E7864A98EDC0}"/>
              </a:ext>
            </a:extLst>
          </p:cNvPr>
          <p:cNvSpPr txBox="1">
            <a:spLocks/>
          </p:cNvSpPr>
          <p:nvPr/>
        </p:nvSpPr>
        <p:spPr>
          <a:xfrm>
            <a:off x="2402148" y="321519"/>
            <a:ext cx="3572005" cy="73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Results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671AA-4CA2-7A4F-AFF3-85664E688C3C}"/>
              </a:ext>
            </a:extLst>
          </p:cNvPr>
          <p:cNvSpPr txBox="1"/>
          <p:nvPr/>
        </p:nvSpPr>
        <p:spPr>
          <a:xfrm>
            <a:off x="1812323" y="1167448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Experimentation modeling: ResNet101V2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46160-8D76-1A44-B0C9-1385A8126C92}"/>
              </a:ext>
            </a:extLst>
          </p:cNvPr>
          <p:cNvSpPr txBox="1"/>
          <p:nvPr/>
        </p:nvSpPr>
        <p:spPr>
          <a:xfrm>
            <a:off x="1362245" y="1647919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Comparison of Skewed Gender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CAAD94DF-00F9-324F-BAFA-C2E632F7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7" y="2313167"/>
            <a:ext cx="7090719" cy="41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673" y="235132"/>
            <a:ext cx="3098127" cy="757645"/>
          </a:xfrm>
        </p:spPr>
        <p:txBody>
          <a:bodyPr/>
          <a:lstStyle/>
          <a:p>
            <a:r>
              <a:rPr lang="en-US" b="1" dirty="0"/>
              <a:t>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250" y="992777"/>
            <a:ext cx="10196066" cy="5664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pPr>
              <a:buFont typeface="Wingdings" pitchFamily="2" charset="2"/>
              <a:buChar char="Ø"/>
            </a:pPr>
            <a:r>
              <a:rPr lang="en-US" b="1" dirty="0"/>
              <a:t>Understanding overall imbalances in racial groups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We see drastic performance differences when applying a model trained on a subset of racial groups</a:t>
            </a:r>
          </a:p>
          <a:p>
            <a:pPr marL="1085850" lvl="2">
              <a:buFont typeface="Wingdings" pitchFamily="2" charset="2"/>
              <a:buChar char="Ø"/>
            </a:pPr>
            <a:r>
              <a:rPr lang="en-US" dirty="0"/>
              <a:t>Most notably is the performance on the Black subgroup every time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The values follow the relative density of the subgroups in the data</a:t>
            </a:r>
          </a:p>
          <a:p>
            <a:pPr marL="685800" lvl="1"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Understanding classification of gender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Neural network generally perform poor at classifying gender (imbalanced)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Again, performance follows the relative density of female vs male in the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400" b="1" dirty="0"/>
              <a:t>Implications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Poor performance across subgroups by neural networks attributed to imbalance in racial groups and in gender make up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Balancing racial groups before facial recognition models is vital to achieve better classification results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When this is not possible (as in most of the time) methods for mitigating bias need to be at forefront of machine learning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86446" y="4428309"/>
            <a:ext cx="890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20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109" y="506544"/>
            <a:ext cx="10002383" cy="891181"/>
          </a:xfrm>
        </p:spPr>
        <p:txBody>
          <a:bodyPr/>
          <a:lstStyle/>
          <a:p>
            <a:r>
              <a:rPr lang="en-US" b="1" dirty="0"/>
              <a:t>Introduction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417" y="1580606"/>
            <a:ext cx="10267405" cy="52773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Many possible facial image applications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Healthcare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Security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AI Vehicles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Advertising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Image classification bias in race, gender and age more thoroughly documented, but no comprehensive solutions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Imbalance in data impacts model performance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We study these imbalances to understand how this affects detection of  less represented groups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2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619" y="467355"/>
            <a:ext cx="9897882" cy="695239"/>
          </a:xfrm>
        </p:spPr>
        <p:txBody>
          <a:bodyPr>
            <a:normAutofit/>
          </a:bodyPr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36" y="1591472"/>
            <a:ext cx="9924006" cy="54210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err="1"/>
              <a:t>UTKFace</a:t>
            </a:r>
            <a:r>
              <a:rPr lang="en-US" dirty="0"/>
              <a:t> dataset – publicly available large-scale face dataset with large age span (labelled 0 to 116 years old)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/>
              <a:t>9778</a:t>
            </a:r>
            <a:r>
              <a:rPr lang="en-US" dirty="0"/>
              <a:t> facial images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/>
              <a:t>Race </a:t>
            </a:r>
            <a:r>
              <a:rPr lang="en-US" dirty="0"/>
              <a:t>- White, Black, Asian, Indian, and Others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/>
              <a:t>Gender</a:t>
            </a:r>
            <a:r>
              <a:rPr lang="en-US" dirty="0"/>
              <a:t> - Male, female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b="1" dirty="0"/>
              <a:t>Age groups </a:t>
            </a:r>
            <a:r>
              <a:rPr lang="en-US" dirty="0"/>
              <a:t>- &lt; 13 </a:t>
            </a:r>
            <a:r>
              <a:rPr lang="en-US" dirty="0" err="1"/>
              <a:t>yrs</a:t>
            </a:r>
            <a:r>
              <a:rPr lang="en-US" dirty="0"/>
              <a:t>, 13 to 25 </a:t>
            </a:r>
            <a:r>
              <a:rPr lang="en-US" dirty="0" err="1"/>
              <a:t>yrs</a:t>
            </a:r>
            <a:r>
              <a:rPr lang="en-US" dirty="0"/>
              <a:t>, 26 to 45 </a:t>
            </a:r>
            <a:r>
              <a:rPr lang="en-US" dirty="0" err="1"/>
              <a:t>yrs</a:t>
            </a:r>
            <a:r>
              <a:rPr lang="en-US" dirty="0"/>
              <a:t>, &gt; 46 </a:t>
            </a:r>
            <a:r>
              <a:rPr lang="en-US" dirty="0" err="1"/>
              <a:t>yrs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5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332" y="498242"/>
            <a:ext cx="1712375" cy="734790"/>
          </a:xfrm>
        </p:spPr>
        <p:txBody>
          <a:bodyPr>
            <a:normAutofit/>
          </a:bodyPr>
          <a:lstStyle/>
          <a:p>
            <a:r>
              <a:rPr lang="en-US" b="1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18" y="1358900"/>
            <a:ext cx="11516518" cy="5245100"/>
          </a:xfrm>
        </p:spPr>
        <p:txBody>
          <a:bodyPr/>
          <a:lstStyle/>
          <a:p>
            <a:pPr marL="285750" lvl="1">
              <a:buFont typeface="Wingdings" pitchFamily="2" charset="2"/>
              <a:buChar char="Ø"/>
            </a:pPr>
            <a:r>
              <a:rPr lang="en-US" b="1" dirty="0"/>
              <a:t>Exploratory 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EB6F1-F342-2741-A187-39C00E490B28}"/>
              </a:ext>
            </a:extLst>
          </p:cNvPr>
          <p:cNvSpPr txBox="1"/>
          <p:nvPr/>
        </p:nvSpPr>
        <p:spPr>
          <a:xfrm>
            <a:off x="2368045" y="5639925"/>
            <a:ext cx="678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groups within features are highly imbalanced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90E57AE-CA3C-9843-88E1-3EAD4F00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8" y="1985228"/>
            <a:ext cx="3624502" cy="2638887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98E7142-48A5-5C4E-94DF-5AF4EF5D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63" y="1894305"/>
            <a:ext cx="3962492" cy="272981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31D60E74-EBE9-2240-9B33-45D7EBAE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98" y="1894305"/>
            <a:ext cx="3962781" cy="2729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29820-6D73-DC40-B8FB-1C17A7E78B2F}"/>
              </a:ext>
            </a:extLst>
          </p:cNvPr>
          <p:cNvSpPr txBox="1"/>
          <p:nvPr/>
        </p:nvSpPr>
        <p:spPr>
          <a:xfrm>
            <a:off x="1587062" y="475327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A3E9E-CDB5-B24E-B46E-6E386F7194EB}"/>
              </a:ext>
            </a:extLst>
          </p:cNvPr>
          <p:cNvSpPr txBox="1"/>
          <p:nvPr/>
        </p:nvSpPr>
        <p:spPr>
          <a:xfrm>
            <a:off x="5525640" y="46767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FAABD-7D4D-1B42-B155-F693ED76FC2F}"/>
              </a:ext>
            </a:extLst>
          </p:cNvPr>
          <p:cNvSpPr txBox="1"/>
          <p:nvPr/>
        </p:nvSpPr>
        <p:spPr>
          <a:xfrm>
            <a:off x="9739935" y="467679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403398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207726-69AF-5644-BE16-74A003E0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970" y="562967"/>
            <a:ext cx="3572005" cy="734790"/>
          </a:xfrm>
        </p:spPr>
        <p:txBody>
          <a:bodyPr>
            <a:normAutofit/>
          </a:bodyPr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A59C6-5D12-7E4A-B912-1115DE2F3E3B}"/>
              </a:ext>
            </a:extLst>
          </p:cNvPr>
          <p:cNvSpPr txBox="1"/>
          <p:nvPr/>
        </p:nvSpPr>
        <p:spPr>
          <a:xfrm>
            <a:off x="1513490" y="1481186"/>
            <a:ext cx="671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Modeling on overall data: Logistic Regression </a:t>
            </a:r>
            <a:r>
              <a:rPr lang="en-US" sz="1200" dirty="0">
                <a:solidFill>
                  <a:srgbClr val="FF0000"/>
                </a:solidFill>
              </a:rPr>
              <a:t>ON SUBSET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504C73B0-2F1F-3145-A296-7C018DF28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222" y="2218394"/>
            <a:ext cx="6966555" cy="41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3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970" y="562967"/>
            <a:ext cx="3572005" cy="734790"/>
          </a:xfrm>
        </p:spPr>
        <p:txBody>
          <a:bodyPr>
            <a:normAutofit/>
          </a:bodyPr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8900"/>
            <a:ext cx="10437812" cy="5245100"/>
          </a:xfrm>
        </p:spPr>
        <p:txBody>
          <a:bodyPr/>
          <a:lstStyle/>
          <a:p>
            <a:pPr marL="342900" lvl="1" indent="-342900"/>
            <a:endParaRPr lang="en-US" dirty="0"/>
          </a:p>
          <a:p>
            <a:pPr marL="342900" lvl="1" indent="-342900"/>
            <a:endParaRPr lang="en-US" dirty="0"/>
          </a:p>
          <a:p>
            <a:pPr marL="342900" lvl="1" indent="-34290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D5B11-811B-3E45-B4C4-3C6BF9DDD1BD}"/>
              </a:ext>
            </a:extLst>
          </p:cNvPr>
          <p:cNvSpPr txBox="1"/>
          <p:nvPr/>
        </p:nvSpPr>
        <p:spPr>
          <a:xfrm>
            <a:off x="1513490" y="1481186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Modeling on overall data: Random Forest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F0E7A-C58C-F44E-AEC5-E64641AF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88" y="2103198"/>
            <a:ext cx="4650563" cy="3262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832F9-29B0-1C4D-B756-FE0E39DB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48" y="2123090"/>
            <a:ext cx="4650565" cy="32537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A96861-3580-F143-85FC-3DE35CE9FCD5}"/>
              </a:ext>
            </a:extLst>
          </p:cNvPr>
          <p:cNvCxnSpPr/>
          <p:nvPr/>
        </p:nvCxnSpPr>
        <p:spPr>
          <a:xfrm>
            <a:off x="6952735" y="3583459"/>
            <a:ext cx="384707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B30BE-0C4F-8C4F-AEDA-0817C86F31B4}"/>
              </a:ext>
            </a:extLst>
          </p:cNvPr>
          <p:cNvSpPr/>
          <p:nvPr/>
        </p:nvSpPr>
        <p:spPr>
          <a:xfrm>
            <a:off x="6874253" y="4744995"/>
            <a:ext cx="3925552" cy="197708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3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7580D9-4FF8-DB4D-BDA3-D06F33A03270}"/>
              </a:ext>
            </a:extLst>
          </p:cNvPr>
          <p:cNvGrpSpPr/>
          <p:nvPr/>
        </p:nvGrpSpPr>
        <p:grpSpPr>
          <a:xfrm>
            <a:off x="4596714" y="2067697"/>
            <a:ext cx="7296288" cy="4620774"/>
            <a:chOff x="2234192" y="156424"/>
            <a:chExt cx="9177133" cy="6515571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CA25924-3A66-2D4A-848B-00DF571910E0}"/>
                </a:ext>
              </a:extLst>
            </p:cNvPr>
            <p:cNvSpPr/>
            <p:nvPr/>
          </p:nvSpPr>
          <p:spPr>
            <a:xfrm>
              <a:off x="2848090" y="6099103"/>
              <a:ext cx="1824498" cy="57289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Images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370118CC-B954-6D4E-AD27-47DEB4CE02C8}"/>
                </a:ext>
              </a:extLst>
            </p:cNvPr>
            <p:cNvCxnSpPr/>
            <p:nvPr/>
          </p:nvCxnSpPr>
          <p:spPr>
            <a:xfrm flipV="1">
              <a:off x="3734461" y="2674535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78E13854-03F7-AC42-B5D6-EFEE57CC8E13}"/>
                </a:ext>
              </a:extLst>
            </p:cNvPr>
            <p:cNvSpPr/>
            <p:nvPr/>
          </p:nvSpPr>
          <p:spPr>
            <a:xfrm>
              <a:off x="2848091" y="1115919"/>
              <a:ext cx="1824498" cy="549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Fully-Connected Layer</a:t>
              </a:r>
              <a:endParaRPr kumimoji="1" lang="zh-CN" alt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707016FE-FEE3-B142-8368-39737943EA48}"/>
                </a:ext>
              </a:extLst>
            </p:cNvPr>
            <p:cNvCxnSpPr/>
            <p:nvPr/>
          </p:nvCxnSpPr>
          <p:spPr>
            <a:xfrm flipV="1">
              <a:off x="3729074" y="706487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366F278-7F35-5749-94E5-C2784F537EB0}"/>
                </a:ext>
              </a:extLst>
            </p:cNvPr>
            <p:cNvSpPr/>
            <p:nvPr/>
          </p:nvSpPr>
          <p:spPr>
            <a:xfrm>
              <a:off x="2848089" y="3083967"/>
              <a:ext cx="1755042" cy="5146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Pooling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8C2EAD20-456F-134F-8B70-96537A0513BA}"/>
                </a:ext>
              </a:extLst>
            </p:cNvPr>
            <p:cNvSpPr/>
            <p:nvPr/>
          </p:nvSpPr>
          <p:spPr>
            <a:xfrm>
              <a:off x="2848089" y="2074673"/>
              <a:ext cx="1824499" cy="5493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B616D91-1CE8-2345-A87E-ABBDCA8C793E}"/>
                </a:ext>
              </a:extLst>
            </p:cNvPr>
            <p:cNvCxnSpPr/>
            <p:nvPr/>
          </p:nvCxnSpPr>
          <p:spPr>
            <a:xfrm flipV="1">
              <a:off x="3729074" y="1665241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0EAC98D0-59C5-654F-B6B2-D90B63CC0527}"/>
                </a:ext>
              </a:extLst>
            </p:cNvPr>
            <p:cNvSpPr/>
            <p:nvPr/>
          </p:nvSpPr>
          <p:spPr>
            <a:xfrm>
              <a:off x="2917545" y="156424"/>
              <a:ext cx="1755043" cy="5186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08B3B23-F576-3542-98E9-4B9A04F19B79}"/>
                </a:ext>
              </a:extLst>
            </p:cNvPr>
            <p:cNvCxnSpPr/>
            <p:nvPr/>
          </p:nvCxnSpPr>
          <p:spPr>
            <a:xfrm flipV="1">
              <a:off x="3729074" y="5644077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0E19BC3B-33D7-7E4D-A662-A3458570BD3D}"/>
                </a:ext>
              </a:extLst>
            </p:cNvPr>
            <p:cNvSpPr/>
            <p:nvPr/>
          </p:nvSpPr>
          <p:spPr>
            <a:xfrm>
              <a:off x="2848089" y="4039517"/>
              <a:ext cx="1824499" cy="16045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Pre-trained Model</a:t>
              </a:r>
              <a:endParaRPr kumimoji="1" lang="zh-CN" alt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5730C890-2092-694D-834E-7DEFEF67E0B8}"/>
                </a:ext>
              </a:extLst>
            </p:cNvPr>
            <p:cNvCxnSpPr/>
            <p:nvPr/>
          </p:nvCxnSpPr>
          <p:spPr>
            <a:xfrm flipV="1">
              <a:off x="3729074" y="3630085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C0D3792-3700-124B-B40E-F3255341DA63}"/>
                </a:ext>
              </a:extLst>
            </p:cNvPr>
            <p:cNvSpPr/>
            <p:nvPr/>
          </p:nvSpPr>
          <p:spPr>
            <a:xfrm>
              <a:off x="2234192" y="3834801"/>
              <a:ext cx="3238609" cy="201399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0483941-70BF-6C4F-A8CE-C7BA689763B1}"/>
                </a:ext>
              </a:extLst>
            </p:cNvPr>
            <p:cNvSpPr txBox="1"/>
            <p:nvPr/>
          </p:nvSpPr>
          <p:spPr>
            <a:xfrm>
              <a:off x="4672588" y="4657131"/>
              <a:ext cx="671582" cy="298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Freeze</a:t>
              </a:r>
              <a:endPara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D0B4B2CA-20F5-E94F-81CE-7687BB0FBA20}"/>
                </a:ext>
              </a:extLst>
            </p:cNvPr>
            <p:cNvSpPr/>
            <p:nvPr/>
          </p:nvSpPr>
          <p:spPr>
            <a:xfrm>
              <a:off x="8751049" y="6099103"/>
              <a:ext cx="1824498" cy="57289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Images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87358C4B-15A5-474B-912D-2BF37DE8168D}"/>
                </a:ext>
              </a:extLst>
            </p:cNvPr>
            <p:cNvCxnSpPr/>
            <p:nvPr/>
          </p:nvCxnSpPr>
          <p:spPr>
            <a:xfrm flipV="1">
              <a:off x="9637420" y="2674535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7775CD0E-76E6-7D42-8F15-E44C8684091E}"/>
                </a:ext>
              </a:extLst>
            </p:cNvPr>
            <p:cNvSpPr/>
            <p:nvPr/>
          </p:nvSpPr>
          <p:spPr>
            <a:xfrm>
              <a:off x="8751050" y="1115919"/>
              <a:ext cx="1824498" cy="5493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Fully-Connected Layer</a:t>
              </a:r>
              <a:endParaRPr kumimoji="1" lang="zh-CN" alt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77744B77-5582-894C-8C7B-F3C12C1F9083}"/>
                </a:ext>
              </a:extLst>
            </p:cNvPr>
            <p:cNvCxnSpPr/>
            <p:nvPr/>
          </p:nvCxnSpPr>
          <p:spPr>
            <a:xfrm flipV="1">
              <a:off x="9632033" y="706487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6F49FCF0-35C1-E348-A88B-D52EDFD98974}"/>
                </a:ext>
              </a:extLst>
            </p:cNvPr>
            <p:cNvSpPr/>
            <p:nvPr/>
          </p:nvSpPr>
          <p:spPr>
            <a:xfrm>
              <a:off x="8751048" y="3083967"/>
              <a:ext cx="1755042" cy="5146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Pooling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ECE5B4C2-86CF-3847-9EAD-EFDDEC5811EC}"/>
                </a:ext>
              </a:extLst>
            </p:cNvPr>
            <p:cNvSpPr/>
            <p:nvPr/>
          </p:nvSpPr>
          <p:spPr>
            <a:xfrm>
              <a:off x="8751048" y="2074673"/>
              <a:ext cx="1824499" cy="5493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A37CAD24-A952-C144-9ECC-AD991D21C07C}"/>
                </a:ext>
              </a:extLst>
            </p:cNvPr>
            <p:cNvCxnSpPr/>
            <p:nvPr/>
          </p:nvCxnSpPr>
          <p:spPr>
            <a:xfrm flipV="1">
              <a:off x="9632033" y="1665241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23550045-302A-7940-AD0F-EB033D33FC2C}"/>
                </a:ext>
              </a:extLst>
            </p:cNvPr>
            <p:cNvSpPr/>
            <p:nvPr/>
          </p:nvSpPr>
          <p:spPr>
            <a:xfrm>
              <a:off x="8820504" y="156424"/>
              <a:ext cx="1755044" cy="5186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kumimoji="1"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171EACD5-3E1B-3147-9320-21BE0A887567}"/>
                </a:ext>
              </a:extLst>
            </p:cNvPr>
            <p:cNvCxnSpPr/>
            <p:nvPr/>
          </p:nvCxnSpPr>
          <p:spPr>
            <a:xfrm flipV="1">
              <a:off x="9632033" y="5644077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4D1357C7-90A5-0B41-A2F9-993B1F9D393A}"/>
                </a:ext>
              </a:extLst>
            </p:cNvPr>
            <p:cNvSpPr/>
            <p:nvPr/>
          </p:nvSpPr>
          <p:spPr>
            <a:xfrm>
              <a:off x="8751048" y="4039517"/>
              <a:ext cx="1824499" cy="16045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Pre-trained Model</a:t>
              </a:r>
              <a:endParaRPr kumimoji="1" lang="zh-CN" alt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914DFD98-E115-3E47-81F6-5DE3315836DA}"/>
                </a:ext>
              </a:extLst>
            </p:cNvPr>
            <p:cNvCxnSpPr/>
            <p:nvPr/>
          </p:nvCxnSpPr>
          <p:spPr>
            <a:xfrm flipV="1">
              <a:off x="9632033" y="3630085"/>
              <a:ext cx="0" cy="409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3891E8E-7B77-8046-A740-7B6693B87F83}"/>
                </a:ext>
              </a:extLst>
            </p:cNvPr>
            <p:cNvSpPr txBox="1"/>
            <p:nvPr/>
          </p:nvSpPr>
          <p:spPr>
            <a:xfrm>
              <a:off x="10575547" y="4657131"/>
              <a:ext cx="835778" cy="298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Defreeze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D563738-8828-9543-A519-B1DD86E777B8}"/>
              </a:ext>
            </a:extLst>
          </p:cNvPr>
          <p:cNvSpPr txBox="1"/>
          <p:nvPr/>
        </p:nvSpPr>
        <p:spPr>
          <a:xfrm>
            <a:off x="2952880" y="3230066"/>
            <a:ext cx="158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Until Converging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771DB9-7F00-0F48-B9D0-23A3628262D8}"/>
              </a:ext>
            </a:extLst>
          </p:cNvPr>
          <p:cNvSpPr/>
          <p:nvPr/>
        </p:nvSpPr>
        <p:spPr>
          <a:xfrm>
            <a:off x="7522300" y="2814568"/>
            <a:ext cx="2205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using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learning rate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few epochs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991462E-8A67-FB45-8656-921A2012770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31898" y="3760595"/>
            <a:ext cx="389686" cy="40330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D351820-07F9-044F-8986-06091CC9F1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02559" y="3274200"/>
            <a:ext cx="445348" cy="10328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6CDCBE9-E912-7049-8CA5-6933C650982C}"/>
              </a:ext>
            </a:extLst>
          </p:cNvPr>
          <p:cNvSpPr txBox="1"/>
          <p:nvPr/>
        </p:nvSpPr>
        <p:spPr>
          <a:xfrm>
            <a:off x="568411" y="2451032"/>
            <a:ext cx="308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Tweaking of Pre-Trained Neural Networks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58FEC64-7BD6-6443-9AFC-A11675A0C1A8}"/>
              </a:ext>
            </a:extLst>
          </p:cNvPr>
          <p:cNvSpPr txBox="1">
            <a:spLocks/>
          </p:cNvSpPr>
          <p:nvPr/>
        </p:nvSpPr>
        <p:spPr>
          <a:xfrm>
            <a:off x="2042400" y="381173"/>
            <a:ext cx="3572005" cy="734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E2E80-F612-9B4E-A384-03E4908685F2}"/>
              </a:ext>
            </a:extLst>
          </p:cNvPr>
          <p:cNvSpPr txBox="1"/>
          <p:nvPr/>
        </p:nvSpPr>
        <p:spPr>
          <a:xfrm>
            <a:off x="1348734" y="1237802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Modeling on overall data: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3657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D44434-63C9-4A40-AB5B-3AE1A38B67CF}"/>
              </a:ext>
            </a:extLst>
          </p:cNvPr>
          <p:cNvGrpSpPr/>
          <p:nvPr/>
        </p:nvGrpSpPr>
        <p:grpSpPr>
          <a:xfrm>
            <a:off x="3415618" y="1767473"/>
            <a:ext cx="7962999" cy="4535064"/>
            <a:chOff x="1428942" y="1138766"/>
            <a:chExt cx="8536325" cy="45804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F1CF60-78CC-FD41-A704-1D52E886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942" y="1138766"/>
              <a:ext cx="8536325" cy="458046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6ACDA3D-1FC9-E04F-AEE8-9E85D57C9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0150" y="1526116"/>
              <a:ext cx="241300" cy="4191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0930AA-7451-9A4D-B71D-873BEE40592C}"/>
                </a:ext>
              </a:extLst>
            </p:cNvPr>
            <p:cNvSpPr/>
            <p:nvPr/>
          </p:nvSpPr>
          <p:spPr>
            <a:xfrm>
              <a:off x="8720919" y="1422400"/>
              <a:ext cx="914148" cy="5228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highlight>
                  <a:srgbClr val="000080"/>
                </a:highlight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DF13F6-9B44-8B43-B2FF-FC62A48BC2FA}"/>
                </a:ext>
              </a:extLst>
            </p:cNvPr>
            <p:cNvSpPr txBox="1"/>
            <p:nvPr/>
          </p:nvSpPr>
          <p:spPr>
            <a:xfrm>
              <a:off x="9061450" y="142240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8A78FA-A5B0-EC42-AF14-5EABBC243C4A}"/>
                </a:ext>
              </a:extLst>
            </p:cNvPr>
            <p:cNvSpPr txBox="1"/>
            <p:nvPr/>
          </p:nvSpPr>
          <p:spPr>
            <a:xfrm>
              <a:off x="1999086" y="4868278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DenseNet121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92F147-148E-6749-AA59-0B7B8478E96F}"/>
                </a:ext>
              </a:extLst>
            </p:cNvPr>
            <p:cNvSpPr txBox="1"/>
            <p:nvPr/>
          </p:nvSpPr>
          <p:spPr>
            <a:xfrm>
              <a:off x="9036126" y="1642534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425B9E-8680-7346-9EBB-8E6D3D9C554B}"/>
                </a:ext>
              </a:extLst>
            </p:cNvPr>
            <p:cNvSpPr txBox="1"/>
            <p:nvPr/>
          </p:nvSpPr>
          <p:spPr>
            <a:xfrm>
              <a:off x="1795886" y="2209745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DenseNet169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822AE9-B269-8643-B0F2-929AB6A79E5B}"/>
                </a:ext>
              </a:extLst>
            </p:cNvPr>
            <p:cNvSpPr txBox="1"/>
            <p:nvPr/>
          </p:nvSpPr>
          <p:spPr>
            <a:xfrm>
              <a:off x="2741436" y="3810600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Xception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34103B-F8F8-ED42-B878-3D4E0E24E11F}"/>
                </a:ext>
              </a:extLst>
            </p:cNvPr>
            <p:cNvSpPr txBox="1"/>
            <p:nvPr/>
          </p:nvSpPr>
          <p:spPr>
            <a:xfrm>
              <a:off x="3158256" y="2363633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ResNet50V2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010650-49E8-FD44-B29D-258375B96889}"/>
                </a:ext>
              </a:extLst>
            </p:cNvPr>
            <p:cNvSpPr txBox="1"/>
            <p:nvPr/>
          </p:nvSpPr>
          <p:spPr>
            <a:xfrm>
              <a:off x="4272664" y="1453177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ResNet101V2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231A78-349B-BD49-A0C5-A59E4122C118}"/>
                </a:ext>
              </a:extLst>
            </p:cNvPr>
            <p:cNvSpPr txBox="1"/>
            <p:nvPr/>
          </p:nvSpPr>
          <p:spPr>
            <a:xfrm>
              <a:off x="4670369" y="3810599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InceptionResNetV2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6E06AF-EF05-D94B-A5FE-B06359C9B12D}"/>
                </a:ext>
              </a:extLst>
            </p:cNvPr>
            <p:cNvSpPr txBox="1"/>
            <p:nvPr/>
          </p:nvSpPr>
          <p:spPr>
            <a:xfrm>
              <a:off x="4999817" y="2075365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ResNet152V2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0A486B-AA7E-6A40-AA14-4C4A820EA961}"/>
                </a:ext>
              </a:extLst>
            </p:cNvPr>
            <p:cNvSpPr txBox="1"/>
            <p:nvPr/>
          </p:nvSpPr>
          <p:spPr>
            <a:xfrm>
              <a:off x="8881335" y="327511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VGG19</a:t>
              </a:r>
              <a:endPara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2A9F7F-D1F5-AC41-BB03-63ED710660C5}"/>
              </a:ext>
            </a:extLst>
          </p:cNvPr>
          <p:cNvSpPr txBox="1"/>
          <p:nvPr/>
        </p:nvSpPr>
        <p:spPr>
          <a:xfrm>
            <a:off x="6445610" y="632182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Millions of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038DA-5F41-9241-9C09-DA0BC8F0A870}"/>
              </a:ext>
            </a:extLst>
          </p:cNvPr>
          <p:cNvSpPr txBox="1"/>
          <p:nvPr/>
        </p:nvSpPr>
        <p:spPr>
          <a:xfrm rot="16200000">
            <a:off x="2703252" y="3609350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AUC/AP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27BCBE-B9A9-4F40-9FEA-525711723888}"/>
              </a:ext>
            </a:extLst>
          </p:cNvPr>
          <p:cNvSpPr txBox="1">
            <a:spLocks/>
          </p:cNvSpPr>
          <p:nvPr/>
        </p:nvSpPr>
        <p:spPr>
          <a:xfrm>
            <a:off x="1526528" y="285556"/>
            <a:ext cx="3572005" cy="73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Results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C3E26-4EF7-D74F-9DA6-D36597797193}"/>
              </a:ext>
            </a:extLst>
          </p:cNvPr>
          <p:cNvSpPr txBox="1"/>
          <p:nvPr/>
        </p:nvSpPr>
        <p:spPr>
          <a:xfrm>
            <a:off x="735236" y="1200071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Modeling on overall data: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81367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78AC2B-7B82-B74C-96EB-21D8CD79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61" y="2042984"/>
            <a:ext cx="8009017" cy="46832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8B952B-C2F8-D640-8DB8-99DC9B20A3B7}"/>
              </a:ext>
            </a:extLst>
          </p:cNvPr>
          <p:cNvSpPr txBox="1"/>
          <p:nvPr/>
        </p:nvSpPr>
        <p:spPr>
          <a:xfrm>
            <a:off x="4746822" y="1696196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and PR for ResNet101V2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1ED4F-3324-B441-BF46-9FC55ABC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29" y="225216"/>
            <a:ext cx="3572005" cy="734790"/>
          </a:xfrm>
        </p:spPr>
        <p:txBody>
          <a:bodyPr>
            <a:normAutofit/>
          </a:bodyPr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25D99-A7AB-884B-9872-AA6B19C73250}"/>
              </a:ext>
            </a:extLst>
          </p:cNvPr>
          <p:cNvSpPr txBox="1"/>
          <p:nvPr/>
        </p:nvSpPr>
        <p:spPr>
          <a:xfrm>
            <a:off x="1439349" y="1143435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Modeling on overall data: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575808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5699</TotalTime>
  <Words>579</Words>
  <Application>Microsoft Macintosh PowerPoint</Application>
  <PresentationFormat>Widescreen</PresentationFormat>
  <Paragraphs>162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Gender Classification of Image Data Exploring Bias</vt:lpstr>
      <vt:lpstr>Introduction and Motivation</vt:lpstr>
      <vt:lpstr>Data</vt:lpstr>
      <vt:lpstr>Data</vt:lpstr>
      <vt:lpstr>Results</vt:lpstr>
      <vt:lpstr>Results</vt:lpstr>
      <vt:lpstr>PowerPoint Presentation</vt:lpstr>
      <vt:lpstr>PowerPoint Presentation</vt:lpstr>
      <vt:lpstr>Results</vt:lpstr>
      <vt:lpstr>Methods and Experiments  </vt:lpstr>
      <vt:lpstr>PowerPoint Presentation</vt:lpstr>
      <vt:lpstr>PowerPoint Presentation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Wambi</dc:creator>
  <cp:lastModifiedBy>Emelia G Mavis</cp:lastModifiedBy>
  <cp:revision>55</cp:revision>
  <dcterms:created xsi:type="dcterms:W3CDTF">2021-11-03T20:01:50Z</dcterms:created>
  <dcterms:modified xsi:type="dcterms:W3CDTF">2022-04-13T04:36:29Z</dcterms:modified>
</cp:coreProperties>
</file>